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34"/>
  </p:notesMasterIdLst>
  <p:sldIdLst>
    <p:sldId id="257" r:id="rId6"/>
    <p:sldId id="275" r:id="rId7"/>
    <p:sldId id="304" r:id="rId8"/>
    <p:sldId id="307" r:id="rId9"/>
    <p:sldId id="309" r:id="rId10"/>
    <p:sldId id="311" r:id="rId11"/>
    <p:sldId id="312" r:id="rId12"/>
    <p:sldId id="310" r:id="rId13"/>
    <p:sldId id="296" r:id="rId14"/>
    <p:sldId id="306" r:id="rId15"/>
    <p:sldId id="315" r:id="rId16"/>
    <p:sldId id="313" r:id="rId17"/>
    <p:sldId id="316" r:id="rId18"/>
    <p:sldId id="317" r:id="rId19"/>
    <p:sldId id="314" r:id="rId20"/>
    <p:sldId id="318" r:id="rId21"/>
    <p:sldId id="278" r:id="rId22"/>
    <p:sldId id="327" r:id="rId23"/>
    <p:sldId id="328" r:id="rId24"/>
    <p:sldId id="320" r:id="rId25"/>
    <p:sldId id="321" r:id="rId26"/>
    <p:sldId id="325" r:id="rId27"/>
    <p:sldId id="279" r:id="rId28"/>
    <p:sldId id="326" r:id="rId29"/>
    <p:sldId id="259" r:id="rId30"/>
    <p:sldId id="323" r:id="rId31"/>
    <p:sldId id="322" r:id="rId32"/>
    <p:sldId id="324" r:id="rId33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  <a:srgbClr val="002E65"/>
    <a:srgbClr val="C00000"/>
    <a:srgbClr val="A37A0E"/>
    <a:srgbClr val="FFFFFF"/>
    <a:srgbClr val="D9E1F2"/>
    <a:srgbClr val="E7E8EA"/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1" autoAdjust="0"/>
    <p:restoredTop sz="92645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064" y="184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240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09/02/2023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381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Let’s look at the picture to explain the topic in the field of object recognition tasks. From left to right we have: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project I will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 the performance of specific WSOL methods for images with multiple object instances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Investigate mechanisms for those WSOL methods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improve localization of multiple object instances in images</a:t>
            </a:r>
            <a:endParaRPr lang="en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BE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2439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33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7894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46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55312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26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7816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5447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9372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1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Weakly supervised </a:t>
            </a:r>
            <a:b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localization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Thesis midterm – 15/2/2023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based on CAM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0C622-1ED9-B7A7-DD2B-71727414C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CAM</a:t>
            </a:r>
          </a:p>
          <a:p>
            <a:pPr lvl="1"/>
            <a:r>
              <a:rPr lang="en-GB" dirty="0"/>
              <a:t>Baseline method requires specific CNN with GAP layer and modified FC layer</a:t>
            </a:r>
          </a:p>
          <a:p>
            <a:pPr lvl="1"/>
            <a:r>
              <a:rPr lang="en-GB" dirty="0"/>
              <a:t>Typically suffers drop in classification performance due to modified architecture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GradCAM</a:t>
            </a:r>
            <a:endParaRPr lang="en-GB" dirty="0"/>
          </a:p>
          <a:p>
            <a:pPr lvl="1"/>
            <a:r>
              <a:rPr lang="en-GB" dirty="0"/>
              <a:t>Generalization of CAM that doesn’t require modified CNN architecture.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 err="1"/>
              <a:t>ScoreCAM</a:t>
            </a:r>
            <a:endParaRPr lang="en-GB" dirty="0"/>
          </a:p>
          <a:p>
            <a:pPr lvl="1"/>
            <a:r>
              <a:rPr lang="en-GB" dirty="0"/>
              <a:t>More promising to capture features of multiple instances than </a:t>
            </a:r>
            <a:r>
              <a:rPr lang="en-GB" dirty="0" err="1"/>
              <a:t>GradCAM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MinMaxCAM</a:t>
            </a:r>
            <a:endParaRPr lang="en-GB" dirty="0"/>
          </a:p>
          <a:p>
            <a:pPr lvl="1"/>
            <a:r>
              <a:rPr lang="en-GB" dirty="0"/>
              <a:t>Better object coverage by regularization of the localization maps</a:t>
            </a:r>
          </a:p>
          <a:p>
            <a:pPr lvl="1"/>
            <a:r>
              <a:rPr lang="en-GB" dirty="0"/>
              <a:t>Regularization requires re-training</a:t>
            </a:r>
          </a:p>
          <a:p>
            <a:pPr marL="0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8270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Localization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BE" dirty="0"/>
              <a:t>VGG16</a:t>
            </a:r>
          </a:p>
          <a:p>
            <a:pPr lvl="1"/>
            <a:r>
              <a:rPr lang="en-BE" dirty="0"/>
              <a:t>Tends to focus on discriminative features</a:t>
            </a:r>
          </a:p>
          <a:p>
            <a:pPr lvl="1"/>
            <a:r>
              <a:rPr lang="en-BE" dirty="0"/>
              <a:t>Used in CAM, GradCAM, ScoreCAM, MinMaxCAM</a:t>
            </a:r>
          </a:p>
          <a:p>
            <a:pPr lvl="1"/>
            <a:r>
              <a:rPr lang="en-BE" dirty="0"/>
              <a:t>Pre-trained VGG16 model on ImageNet-1k for GradCAM and ScoreCAM</a:t>
            </a:r>
          </a:p>
          <a:p>
            <a:pPr lvl="1"/>
            <a:r>
              <a:rPr lang="en-BE" dirty="0"/>
              <a:t>VGG16-GAP variant required for CAM and MinMaxCAM</a:t>
            </a:r>
          </a:p>
          <a:p>
            <a:endParaRPr lang="en-BE" dirty="0"/>
          </a:p>
          <a:p>
            <a:r>
              <a:rPr lang="en-BE" dirty="0"/>
              <a:t>ResNet50</a:t>
            </a:r>
          </a:p>
          <a:p>
            <a:pPr lvl="1"/>
            <a:r>
              <a:rPr lang="en-BE" dirty="0"/>
              <a:t>More recent than VGG16</a:t>
            </a:r>
          </a:p>
          <a:p>
            <a:pPr lvl="1"/>
            <a:r>
              <a:rPr lang="en-BE" dirty="0"/>
              <a:t>Used in MinMaxCAM paper</a:t>
            </a:r>
          </a:p>
          <a:p>
            <a:pPr lvl="1"/>
            <a:r>
              <a:rPr lang="en-BE" dirty="0"/>
              <a:t>Has GAP layer: Unmodified architecture for all CAM methods</a:t>
            </a:r>
          </a:p>
        </p:txBody>
      </p:sp>
    </p:spTree>
    <p:extLst>
      <p:ext uri="{BB962C8B-B14F-4D97-AF65-F5344CB8AC3E}">
        <p14:creationId xmlns:p14="http://schemas.microsoft.com/office/powerpoint/2010/main" val="160356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– Datasets (Synthetic)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6" y="2355742"/>
            <a:ext cx="8392523" cy="364093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Synthetic dataset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Based on paper</a:t>
            </a:r>
          </a:p>
          <a:p>
            <a:pPr lvl="1"/>
            <a:r>
              <a:rPr lang="en-GB" dirty="0"/>
              <a:t>“Quantifying </a:t>
            </a:r>
            <a:r>
              <a:rPr lang="en-GB" dirty="0" err="1"/>
              <a:t>Explainability</a:t>
            </a:r>
            <a:r>
              <a:rPr lang="en-GB" dirty="0"/>
              <a:t> of Saliency Methods in Deep Neural Network</a:t>
            </a:r>
          </a:p>
          <a:p>
            <a:pPr lvl="1"/>
            <a:r>
              <a:rPr lang="en-GB" dirty="0"/>
              <a:t>9 classes</a:t>
            </a:r>
          </a:p>
          <a:p>
            <a:pPr lvl="1"/>
            <a:r>
              <a:rPr lang="en-GB" dirty="0"/>
              <a:t>Single instance</a:t>
            </a:r>
          </a:p>
          <a:p>
            <a:r>
              <a:rPr lang="en-GB" dirty="0"/>
              <a:t>Configurable parameters</a:t>
            </a:r>
          </a:p>
          <a:p>
            <a:pPr lvl="1"/>
            <a:r>
              <a:rPr lang="en-GB" dirty="0"/>
              <a:t>Image size: 512x512</a:t>
            </a:r>
          </a:p>
          <a:p>
            <a:pPr lvl="1"/>
            <a:r>
              <a:rPr lang="en-GB" dirty="0"/>
              <a:t>Instance count: 1..4</a:t>
            </a:r>
          </a:p>
          <a:p>
            <a:pPr lvl="1"/>
            <a:r>
              <a:rPr lang="en-GB" dirty="0"/>
              <a:t>Disjunct or overlapping instances</a:t>
            </a:r>
          </a:p>
          <a:p>
            <a:pPr lvl="1"/>
            <a:r>
              <a:rPr lang="en-GB" dirty="0"/>
              <a:t>Optional background</a:t>
            </a:r>
          </a:p>
          <a:p>
            <a:r>
              <a:rPr lang="en-GB" dirty="0"/>
              <a:t>Ground truth labels</a:t>
            </a:r>
          </a:p>
          <a:p>
            <a:pPr lvl="1"/>
            <a:r>
              <a:rPr lang="en-GB" dirty="0"/>
              <a:t>Segmentation masks for more accurate performance measurement</a:t>
            </a:r>
          </a:p>
          <a:p>
            <a:pPr lvl="1"/>
            <a:r>
              <a:rPr lang="en-GB" dirty="0"/>
              <a:t>Bounding boxes for localization of multiple instances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77B3D-5260-DBFB-0D91-4ABC23073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307" y="2355742"/>
            <a:ext cx="1800000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88E5F6-0D11-4FE2-1B94-189B63FF8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307" y="4196673"/>
            <a:ext cx="18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12AC4-E279-F9BC-9C6F-BD2D136439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623" b="82746"/>
          <a:stretch/>
        </p:blipFill>
        <p:spPr>
          <a:xfrm>
            <a:off x="623887" y="1350115"/>
            <a:ext cx="7024466" cy="79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59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– Datasets (ImageNet-1k)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Used in all papers: CAM, Grad-CAM,  </a:t>
            </a:r>
            <a:r>
              <a:rPr lang="en-GB" dirty="0" err="1"/>
              <a:t>ScoreCAM</a:t>
            </a:r>
            <a:r>
              <a:rPr lang="en-GB" dirty="0"/>
              <a:t>, </a:t>
            </a:r>
            <a:r>
              <a:rPr lang="en-GB" dirty="0" err="1"/>
              <a:t>MinMaxCAM</a:t>
            </a:r>
            <a:endParaRPr lang="en-GB" dirty="0"/>
          </a:p>
          <a:p>
            <a:r>
              <a:rPr lang="en-GB" dirty="0"/>
              <a:t>Ground-truth labels available for multi-instance WSOL</a:t>
            </a:r>
          </a:p>
          <a:p>
            <a:pPr lvl="1"/>
            <a:r>
              <a:rPr lang="en-GB" dirty="0"/>
              <a:t>Single class label per image</a:t>
            </a:r>
          </a:p>
          <a:p>
            <a:pPr lvl="1"/>
            <a:r>
              <a:rPr lang="en-GB" dirty="0"/>
              <a:t>Bounding boxes for all object instances in image (ILSVRC 2012)</a:t>
            </a:r>
          </a:p>
          <a:p>
            <a:r>
              <a:rPr lang="en-GB" dirty="0"/>
              <a:t>Training set: 1.2M images</a:t>
            </a:r>
          </a:p>
          <a:p>
            <a:pPr lvl="1"/>
            <a:r>
              <a:rPr lang="en-GB" dirty="0"/>
              <a:t>Propose to use subset of ImageNet-1k to limit computational requirements</a:t>
            </a:r>
          </a:p>
          <a:p>
            <a:r>
              <a:rPr lang="en-GB" dirty="0"/>
              <a:t>Test set: 50k images</a:t>
            </a:r>
          </a:p>
          <a:p>
            <a:pPr lvl="1"/>
            <a:r>
              <a:rPr lang="en-GB" dirty="0"/>
              <a:t>Use ImageNet-1k validation set as test set has no GT labels</a:t>
            </a:r>
          </a:p>
          <a:p>
            <a:r>
              <a:rPr lang="en-GB" dirty="0"/>
              <a:t>Validation set: 10K images from ImageNetV2</a:t>
            </a:r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B5ED7F-AB26-0FFD-F0F2-C8E1743B0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734479"/>
            <a:ext cx="28575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396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9C2175-70CC-20EB-B438-5FA3C391DB89}"/>
              </a:ext>
            </a:extLst>
          </p:cNvPr>
          <p:cNvGrpSpPr/>
          <p:nvPr/>
        </p:nvGrpSpPr>
        <p:grpSpPr>
          <a:xfrm>
            <a:off x="779777" y="3429000"/>
            <a:ext cx="10826530" cy="2156136"/>
            <a:chOff x="779777" y="1412507"/>
            <a:chExt cx="10826530" cy="2156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EF02693-9675-C50E-A167-7DE15045C101}"/>
                    </a:ext>
                  </a:extLst>
                </p:cNvPr>
                <p:cNvSpPr txBox="1"/>
                <p:nvPr/>
              </p:nvSpPr>
              <p:spPr>
                <a:xfrm>
                  <a:off x="779777" y="1412507"/>
                  <a:ext cx="7077684" cy="11254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 algn="l">
                    <a:buFont typeface="Arial" panose="020B0604020202020204" pitchFamily="34" charset="0"/>
                    <a:buNone/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𝐵𝑜𝑥𝐴𝑐𝑐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box>
                        <m:box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en-US" sz="24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𝑏𝑜𝑥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b="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400" b="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24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d>
                                      <m:r>
                                        <a:rPr lang="en-US" sz="2400" b="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a14:m>
                  <a:endParaRPr lang="en-BE" sz="2400" b="1" dirty="0">
                    <a:solidFill>
                      <a:schemeClr val="tx1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EF02693-9675-C50E-A167-7DE15045C1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77" y="1412507"/>
                  <a:ext cx="7077684" cy="1125427"/>
                </a:xfrm>
                <a:prstGeom prst="rect">
                  <a:avLst/>
                </a:prstGeom>
                <a:blipFill>
                  <a:blip r:embed="rId2"/>
                  <a:stretch>
                    <a:fillRect t="-24719" b="-50562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B8779B-4121-77AF-784B-E56599ABCA6E}"/>
                    </a:ext>
                  </a:extLst>
                </p:cNvPr>
                <p:cNvSpPr txBox="1"/>
                <p:nvPr/>
              </p:nvSpPr>
              <p:spPr>
                <a:xfrm>
                  <a:off x="8203994" y="1897594"/>
                  <a:ext cx="3402313" cy="16710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</m:oMath>
                  </a14:m>
                  <a:r>
                    <a:rPr lang="en-GB" sz="1600" dirty="0">
                      <a:latin typeface="+mn-lt"/>
                    </a:rPr>
                    <a:t>	GT boxes in image n</a:t>
                  </a:r>
                </a:p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a14:m>
                  <a:r>
                    <a:rPr lang="en-GB" sz="1600" dirty="0">
                      <a:latin typeface="+mn-lt"/>
                    </a:rPr>
                    <a:t>	CAM score map image n</a:t>
                  </a:r>
                </a:p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a14:m>
                  <a:r>
                    <a:rPr lang="en-GB" sz="1600" b="0" dirty="0">
                      <a:latin typeface="+mn-lt"/>
                    </a:rPr>
                    <a:t>	</a:t>
                  </a:r>
                  <a:r>
                    <a:rPr lang="en-GB" sz="1600" dirty="0">
                      <a:latin typeface="+mn-lt"/>
                    </a:rPr>
                    <a:t>GT box count in dataset</a:t>
                  </a:r>
                  <a:endParaRPr lang="en-GB" sz="1600" b="0" dirty="0">
                    <a:latin typeface="+mn-lt"/>
                  </a:endParaRPr>
                </a:p>
                <a:p>
                  <a:pPr marL="179388" lvl="1">
                    <a:tabLst>
                      <a:tab pos="1016000" algn="l"/>
                    </a:tabLst>
                  </a:pPr>
                  <a:r>
                    <a:rPr lang="en-GB" sz="1600" dirty="0">
                      <a:latin typeface="+mn-lt"/>
                    </a:rPr>
                    <a:t>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GB" sz="1600" dirty="0">
                      <a:latin typeface="+mn-lt"/>
                    </a:rPr>
                    <a:t>	GT box count in image n</a:t>
                  </a:r>
                </a:p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GB" sz="1600" dirty="0">
                      <a:latin typeface="+mn-lt"/>
                    </a:rPr>
                    <a:t>	CAM binarization threshold</a:t>
                  </a:r>
                </a:p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en-GB" sz="1600" dirty="0">
                      <a:latin typeface="+mn-lt"/>
                    </a:rPr>
                    <a:t>	IOU threshold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B8779B-4121-77AF-784B-E56599ABC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994" y="1897594"/>
                  <a:ext cx="3402313" cy="1671049"/>
                </a:xfrm>
                <a:prstGeom prst="rect">
                  <a:avLst/>
                </a:prstGeom>
                <a:blipFill>
                  <a:blip r:embed="rId3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360CC5B-2F08-BE1F-3607-4AF1E88CE900}"/>
                    </a:ext>
                  </a:extLst>
                </p:cNvPr>
                <p:cNvSpPr txBox="1"/>
                <p:nvPr/>
              </p:nvSpPr>
              <p:spPr>
                <a:xfrm>
                  <a:off x="779778" y="2785643"/>
                  <a:ext cx="5025600" cy="783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 lvl="1">
                    <a:tabLst>
                      <a:tab pos="2930525" algn="l"/>
                    </a:tabLst>
                  </a:pP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𝑏𝑜𝑥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a14:m>
                  <a:r>
                    <a:rPr lang="en-GB" sz="1600" dirty="0">
                      <a:latin typeface="+mn-lt"/>
                    </a:rPr>
                    <a:t>	GT boxes in image n</a:t>
                  </a:r>
                </a:p>
                <a:p>
                  <a:pPr marL="179388" lvl="1">
                    <a:tabLst>
                      <a:tab pos="2930525" algn="l"/>
                    </a:tabLst>
                  </a:pPr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𝐼𝑜𝑈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𝑏𝑜𝑥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a14:m>
                  <a:r>
                    <a:rPr lang="en-GB" sz="1600" dirty="0">
                      <a:latin typeface="+mn-lt"/>
                    </a:rPr>
                    <a:t>	Best IOU with GT box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360CC5B-2F08-BE1F-3607-4AF1E88CE9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78" y="2785643"/>
                  <a:ext cx="5025600" cy="783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𝐵𝑜𝑥𝐴𝑐𝑐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blipFill>
                <a:blip r:embed="rId5"/>
                <a:stretch>
                  <a:fillRect t="-111236" b="-1528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167EE34-0B63-8780-8757-96FBCEE7A806}"/>
              </a:ext>
            </a:extLst>
          </p:cNvPr>
          <p:cNvSpPr txBox="1"/>
          <p:nvPr/>
        </p:nvSpPr>
        <p:spPr>
          <a:xfrm>
            <a:off x="779777" y="2677542"/>
            <a:ext cx="2622642" cy="3774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179388" algn="l">
              <a:buFont typeface="Arial" panose="020B0604020202020204" pitchFamily="34" charset="0"/>
              <a:buNone/>
            </a:pPr>
            <a:r>
              <a:rPr lang="en-GB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hreshold-independent</a:t>
            </a:r>
          </a:p>
        </p:txBody>
      </p:sp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</a:t>
                </a:r>
                <a:r>
                  <a:rPr lang="en-BE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ixel average precision</a:t>
                </a:r>
              </a:p>
              <a:p>
                <a:r>
                  <a:rPr lang="en-BE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When ground-truth masks are available</a:t>
                </a:r>
              </a:p>
              <a:p>
                <a:endParaRPr lang="en-B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en-BE" sz="1800" dirty="0"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CAM score map</a:t>
                </a:r>
                <a:r>
                  <a:rPr lang="en-BE" sz="18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BE" sz="18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𝒊𝒋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BE" sz="1800" b="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endParaRPr lang="en-B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nl-BE" sz="19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Pixel-wise precision</a:t>
                </a:r>
                <a:r>
                  <a:rPr lang="nl-BE" sz="19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𝑃𝑥𝑃𝑟𝑒𝑐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dirty="0"/>
              </a:p>
              <a:p>
                <a:endParaRPr lang="en-BE" sz="1800" dirty="0"/>
              </a:p>
              <a:p>
                <a:r>
                  <a:rPr lang="en-BE" sz="1800" dirty="0"/>
                  <a:t>Pixel-wise recall	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</m:t>
                    </m:r>
                    <m:r>
                      <a:rPr lang="en-US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b="0" dirty="0"/>
              </a:p>
              <a:p>
                <a:endParaRPr lang="en-BE" sz="1800" b="0" dirty="0"/>
              </a:p>
              <a:p>
                <a:r>
                  <a:rPr lang="en-GB" sz="1800" dirty="0"/>
                  <a:t>Pixel average precision		</a:t>
                </a:r>
                <a14:m>
                  <m:oMath xmlns:m="http://schemas.openxmlformats.org/officeDocument/2006/math">
                    <m:r>
                      <a:rPr lang="nl-BE" sz="18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𝑃𝑥𝐴𝑃</m:t>
                    </m:r>
                    <m:r>
                      <a:rPr lang="nl-BE" sz="18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box>
                      <m:boxPr>
                        <m:ctrlPr>
                          <a:rPr lang="en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∶=</m:t>
                        </m:r>
                      </m:e>
                    </m:box>
                    <m:r>
                      <a:rPr lang="nl-BE" sz="18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𝑃𝑥𝑃𝑟𝑒𝑐</m:t>
                        </m:r>
                        <m:d>
                          <m:dPr>
                            <m:ctrlPr>
                              <a:rPr lang="en-BE" sz="18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nary>
                    <m:d>
                      <m:dPr>
                        <m:ctrlPr>
                          <a:rPr lang="en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8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8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BE" sz="1800" b="0" dirty="0"/>
              </a:p>
              <a:p>
                <a:pPr lvl="1"/>
                <a:r>
                  <a:rPr lang="en-GB" sz="1400" b="0" dirty="0"/>
                  <a:t>AUC of the pixel-wise PR</a:t>
                </a:r>
                <a:r>
                  <a:rPr lang="en-GB" sz="1400" dirty="0"/>
                  <a:t> </a:t>
                </a:r>
                <a:r>
                  <a:rPr lang="en-GB" sz="1400" b="0" dirty="0"/>
                  <a:t>curve</a:t>
                </a:r>
              </a:p>
              <a:p>
                <a:pPr lvl="1"/>
                <a:r>
                  <a:rPr lang="en-GB" sz="1400" dirty="0"/>
                  <a:t>Threshold-independent</a:t>
                </a:r>
                <a:endParaRPr lang="en-GB" sz="1400" b="0" dirty="0"/>
              </a:p>
              <a:p>
                <a:pPr lvl="1"/>
                <a:endParaRPr lang="en-BE" sz="14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2083" t="-3485" b="-29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EEEA-2B40-65E1-419B-4E49375D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8C6AB-95BA-AC82-E0A0-D67104DFC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A6080-8DF2-C827-3E7C-0AF0B4D07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Challenge</a:t>
            </a:r>
          </a:p>
          <a:p>
            <a:pPr lvl="1"/>
            <a:r>
              <a:rPr lang="en-GB" dirty="0"/>
              <a:t>1 operational threshold to extract bounding boxes</a:t>
            </a:r>
          </a:p>
          <a:p>
            <a:pPr lvl="1"/>
            <a:r>
              <a:rPr lang="en-GB" dirty="0"/>
              <a:t>Not all object instances of similar intensity</a:t>
            </a:r>
          </a:p>
          <a:p>
            <a:r>
              <a:rPr lang="en-GB" dirty="0"/>
              <a:t>Proposal: Iterative bounding box extraction</a:t>
            </a:r>
          </a:p>
          <a:p>
            <a:pPr lvl="1"/>
            <a:r>
              <a:rPr lang="en-GB" dirty="0"/>
              <a:t>Process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with most intensity are extracted first with operational CAM threshold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masked (deleted, greyed, noise-filled) in CAM score map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Operational CAM threshold is lowered. Repeat 1.</a:t>
            </a:r>
          </a:p>
          <a:p>
            <a:pPr lvl="1"/>
            <a:r>
              <a:rPr lang="en-GB" dirty="0"/>
              <a:t>Possible stop criterion: </a:t>
            </a:r>
          </a:p>
          <a:p>
            <a:pPr lvl="2"/>
            <a:r>
              <a:rPr lang="en-GB" dirty="0"/>
              <a:t>No bounding boxes are found</a:t>
            </a:r>
          </a:p>
          <a:p>
            <a:pPr lvl="2"/>
            <a:r>
              <a:rPr lang="en-GB" dirty="0"/>
              <a:t>Minimum CAM threshold reached.</a:t>
            </a:r>
          </a:p>
          <a:p>
            <a:pPr lvl="2"/>
            <a:r>
              <a:rPr lang="en-GB" dirty="0"/>
              <a:t>Prediction score drop threshold reached when modified CAM score map fed to network.</a:t>
            </a:r>
          </a:p>
        </p:txBody>
      </p:sp>
    </p:spTree>
    <p:extLst>
      <p:ext uri="{BB962C8B-B14F-4D97-AF65-F5344CB8AC3E}">
        <p14:creationId xmlns:p14="http://schemas.microsoft.com/office/powerpoint/2010/main" val="238934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SYNTHETIC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333452"/>
              </p:ext>
            </p:extLst>
          </p:nvPr>
        </p:nvGraphicFramePr>
        <p:xfrm>
          <a:off x="1897588" y="1576629"/>
          <a:ext cx="8396824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MaxBoxAccV3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48202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74.50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32.08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9.17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91.83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56.28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26.49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70.50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43.08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35.17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13.25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87.17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48.91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16.75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2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SYNTHETIC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776444"/>
              </p:ext>
            </p:extLst>
          </p:nvPr>
        </p:nvGraphicFramePr>
        <p:xfrm>
          <a:off x="1897588" y="1576629"/>
          <a:ext cx="8396824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PxAP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48202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87.77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64.49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59.16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87.77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64.49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59.16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68.36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39.59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42.24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13.12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86.77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71.14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68.43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39.58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69.24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53.80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46.13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21.56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87.56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66.37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61.97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31.29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5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43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165B-9A2C-113A-27BD-2AF3F7BC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at varying CAM thresholds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465981-5DA8-E2D9-330C-2747B00A9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6A51F4-8DC7-A46E-E63D-92AFC4212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Example from </a:t>
            </a:r>
            <a:r>
              <a:rPr lang="en-GB" dirty="0"/>
              <a:t>Choe et al., 2020b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A34FB-4C9A-6DDE-2BB9-341A43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366" y="2339606"/>
            <a:ext cx="7124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22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45A9-0DB2-122F-4B02-9158834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curves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E48EC-75F4-3AF3-F66D-7EAEC265B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AA979-2B78-1725-483C-BF1CBB7B30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latin typeface="Helvetica" pitchFamily="2" charset="0"/>
              </a:rPr>
              <a:t>Best localization performance</a:t>
            </a:r>
          </a:p>
          <a:p>
            <a:pPr lvl="1"/>
            <a:r>
              <a:rPr lang="en-GB" dirty="0">
                <a:latin typeface="Helvetica" pitchFamily="2" charset="0"/>
              </a:rPr>
              <a:t>Achieved at earlier epochs than best classification performance</a:t>
            </a:r>
          </a:p>
          <a:p>
            <a:pPr lvl="1"/>
            <a:r>
              <a:rPr lang="en-GB" dirty="0">
                <a:latin typeface="Helvetica" pitchFamily="2" charset="0"/>
              </a:rPr>
              <a:t>Classification training hurts localization performance</a:t>
            </a:r>
          </a:p>
          <a:p>
            <a:pPr lvl="1"/>
            <a:r>
              <a:rPr lang="en-GB" dirty="0">
                <a:latin typeface="Helvetica" pitchFamily="2" charset="0"/>
              </a:rPr>
              <a:t>In line with Choe et al, 2020b</a:t>
            </a:r>
          </a:p>
          <a:p>
            <a:pPr marL="0" indent="0">
              <a:buNone/>
            </a:pPr>
            <a:endParaRPr lang="en-GB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&lt;plot: classification/localization per epoch for </a:t>
            </a:r>
            <a:r>
              <a:rPr lang="en-GB" dirty="0" err="1">
                <a:effectLst/>
                <a:latin typeface="Helvetica" pitchFamily="2" charset="0"/>
              </a:rPr>
              <a:t>val</a:t>
            </a:r>
            <a:r>
              <a:rPr lang="en-GB" dirty="0">
                <a:effectLst/>
                <a:latin typeface="Helvetica" pitchFamily="2" charset="0"/>
              </a:rPr>
              <a:t> set &gt;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53270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5ED38-46DC-7F5B-A093-B1FCDC05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F2DE0-E244-AB42-661B-ECB43B0406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DB70C-E3FF-F9C4-75A9-2327AD459A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BE" dirty="0"/>
              <a:t>&lt;side-by-side xai image of each CAM method&gt;</a:t>
            </a:r>
          </a:p>
          <a:p>
            <a:pPr marL="0" indent="0">
              <a:buNone/>
            </a:pPr>
            <a:r>
              <a:rPr lang="en-BE" dirty="0"/>
              <a:t>Discuss differences for 1 instance and multiple instances</a:t>
            </a:r>
          </a:p>
          <a:p>
            <a:pPr marL="0" indent="0">
              <a:buNone/>
            </a:pPr>
            <a:r>
              <a:rPr lang="en-BE" dirty="0"/>
              <a:t>Example from Choe, et al. 2020b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4538D-E622-8E41-57E6-0940B4D41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786" y="3429000"/>
            <a:ext cx="7772400" cy="260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14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3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DC68-0094-D52D-572C-4F8B4B82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AC52F-7EC9-6389-7142-DB204764E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60620-D27C-BC5F-5A70-AB48C5ED1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CAM method benchmarking for ImageNet-1k dataset</a:t>
            </a:r>
          </a:p>
          <a:p>
            <a:r>
              <a:rPr lang="en-BE" dirty="0"/>
              <a:t>Localization improvements using iterative bounding box extraction</a:t>
            </a:r>
          </a:p>
          <a:p>
            <a:r>
              <a:rPr lang="en-BE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553949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5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4450-BB4F-A535-B0A2-0A17A1B7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CAM pixel value distributions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15282-BCA0-E0A1-D340-8350D0408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7D63C-1555-D6B8-E132-6D6C0C1FA6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Example from </a:t>
            </a:r>
            <a:r>
              <a:rPr lang="en-GB" dirty="0"/>
              <a:t>Choe et al., 2020b</a:t>
            </a:r>
            <a:r>
              <a:rPr lang="en-B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307EA-78AC-F323-1CBD-7FC5B9F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115820"/>
            <a:ext cx="7442200" cy="322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BAC53-FE27-E844-AFDF-9C24E8E22B8E}"/>
              </a:ext>
            </a:extLst>
          </p:cNvPr>
          <p:cNvSpPr txBox="1"/>
          <p:nvPr/>
        </p:nvSpPr>
        <p:spPr>
          <a:xfrm>
            <a:off x="1880191" y="5405052"/>
            <a:ext cx="8431618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Calibri" panose="020F0502020204030204" pitchFamily="34" charset="0"/>
                <a:cs typeface="Helvetica Neue" panose="02000503000000020004" pitchFamily="2" charset="0"/>
              </a:rPr>
              <a:t>CAM pixel value distributions (E.g. figure 13 in WSOL evaluation paper)</a:t>
            </a:r>
            <a:endParaRPr lang="en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85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F5F4-1A28-E2EE-77A7-CF8F5116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Cumulative distribution function (CDF)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2E9D4-53F6-68AB-2105-D9E144A1C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40A5FB-FE60-CCA0-7CB3-3A717D1D9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o be investigated if useful</a:t>
            </a:r>
          </a:p>
          <a:p>
            <a:r>
              <a:rPr lang="en-BE" dirty="0"/>
              <a:t>CDF of what?</a:t>
            </a:r>
          </a:p>
          <a:p>
            <a:pPr lvl="1"/>
            <a:r>
              <a:rPr lang="en-GB" dirty="0"/>
              <a:t>P</a:t>
            </a:r>
            <a:r>
              <a:rPr lang="en-BE" dirty="0"/>
              <a:t>ixel values? (same as pixel distribution slide)</a:t>
            </a:r>
          </a:p>
          <a:p>
            <a:pPr lvl="1"/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9814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Context: Object recognition tasks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E6E37-4B32-A7DD-FC84-E1775E174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628" y="1613898"/>
            <a:ext cx="8104745" cy="34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EA5B147-62C0-13BC-F800-780B4E80F710}"/>
              </a:ext>
            </a:extLst>
          </p:cNvPr>
          <p:cNvGrpSpPr/>
          <p:nvPr/>
        </p:nvGrpSpPr>
        <p:grpSpPr>
          <a:xfrm>
            <a:off x="4003157" y="3981590"/>
            <a:ext cx="2583719" cy="2136136"/>
            <a:chOff x="4003157" y="3981590"/>
            <a:chExt cx="2583719" cy="21361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275B2B-21BA-1C54-0617-39B0183E4CCC}"/>
                </a:ext>
              </a:extLst>
            </p:cNvPr>
            <p:cNvSpPr txBox="1"/>
            <p:nvPr/>
          </p:nvSpPr>
          <p:spPr>
            <a:xfrm>
              <a:off x="4003157" y="5841677"/>
              <a:ext cx="2583707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Multiple-instance WSOL</a:t>
              </a:r>
              <a:endParaRPr lang="en-BE" sz="16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1D1D6E3-BA2B-975F-FDC1-C32BF7CC6062}"/>
                </a:ext>
              </a:extLst>
            </p:cNvPr>
            <p:cNvGrpSpPr/>
            <p:nvPr/>
          </p:nvGrpSpPr>
          <p:grpSpPr>
            <a:xfrm>
              <a:off x="4003158" y="3981590"/>
              <a:ext cx="2583718" cy="1856226"/>
              <a:chOff x="4003158" y="3981590"/>
              <a:chExt cx="2583718" cy="1856226"/>
            </a:xfrm>
          </p:grpSpPr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3AC5E5B3-79E6-A5A0-F24C-21A0B882076E}"/>
                  </a:ext>
                </a:extLst>
              </p:cNvPr>
              <p:cNvSpPr/>
              <p:nvPr/>
            </p:nvSpPr>
            <p:spPr>
              <a:xfrm rot="5400000" flipV="1">
                <a:off x="5217295" y="4468235"/>
                <a:ext cx="155448" cy="2583714"/>
              </a:xfrm>
              <a:prstGeom prst="rightBrace">
                <a:avLst/>
              </a:prstGeom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5CEF720-C09A-6712-E246-E6C475D23936}"/>
                  </a:ext>
                </a:extLst>
              </p:cNvPr>
              <p:cNvCxnSpPr/>
              <p:nvPr/>
            </p:nvCxnSpPr>
            <p:spPr>
              <a:xfrm>
                <a:off x="6586873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D587F43-2D13-4F42-7E6B-717FECE0B0B5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80170A-39D2-20C6-0874-6679B02B36C8}"/>
              </a:ext>
            </a:extLst>
          </p:cNvPr>
          <p:cNvGrpSpPr/>
          <p:nvPr/>
        </p:nvGrpSpPr>
        <p:grpSpPr>
          <a:xfrm>
            <a:off x="4003157" y="3981590"/>
            <a:ext cx="1887276" cy="1635432"/>
            <a:chOff x="4003157" y="3981590"/>
            <a:chExt cx="1887276" cy="16354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3CD1B7-BFCE-67FF-B68B-F0DAFE307A2E}"/>
                </a:ext>
              </a:extLst>
            </p:cNvPr>
            <p:cNvSpPr txBox="1"/>
            <p:nvPr/>
          </p:nvSpPr>
          <p:spPr>
            <a:xfrm>
              <a:off x="4519198" y="5340973"/>
              <a:ext cx="855194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WSOL</a:t>
              </a:r>
              <a:endParaRPr lang="en-BE" sz="1600" b="1" dirty="0">
                <a:solidFill>
                  <a:srgbClr val="002E65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9D0DB1-3FB6-A112-55F7-1AF164F1F213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345847"/>
              <a:chOff x="4003157" y="3981590"/>
              <a:chExt cx="1887276" cy="1345847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4AD049-3104-3516-7F08-52E741D5B378}"/>
                  </a:ext>
                </a:extLst>
              </p:cNvPr>
              <p:cNvCxnSpPr/>
              <p:nvPr/>
            </p:nvCxnSpPr>
            <p:spPr>
              <a:xfrm>
                <a:off x="5890433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23CC6DB-C203-0929-01AA-5EA1FBD92ABB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E0AEE349-933F-B2D6-8FBA-13FC3A59518D}"/>
                  </a:ext>
                </a:extLst>
              </p:cNvPr>
              <p:cNvSpPr/>
              <p:nvPr/>
            </p:nvSpPr>
            <p:spPr>
              <a:xfrm rot="5400000" flipV="1">
                <a:off x="4869071" y="4306075"/>
                <a:ext cx="155448" cy="1887275"/>
              </a:xfrm>
              <a:prstGeom prst="rightBrac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591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Why WSOL?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Problem </a:t>
            </a:r>
          </a:p>
          <a:p>
            <a:r>
              <a:rPr lang="en-GB" dirty="0"/>
              <a:t>Object detection achieves great performance, but …</a:t>
            </a:r>
          </a:p>
          <a:p>
            <a:r>
              <a:rPr lang="en-GB" dirty="0"/>
              <a:t>… Requires costly human labelling of bounding boxes</a:t>
            </a:r>
          </a:p>
          <a:p>
            <a:r>
              <a:rPr lang="en-GB" dirty="0"/>
              <a:t>Localization labels not always available or of poor quality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</a:t>
            </a:r>
          </a:p>
          <a:p>
            <a:r>
              <a:rPr lang="en-GB" dirty="0"/>
              <a:t>Weakly supervised: Only image-level labels are used to train model </a:t>
            </a:r>
          </a:p>
          <a:p>
            <a:r>
              <a:rPr lang="en-GB" dirty="0"/>
              <a:t>Object localization based on learned features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WSOL prior-art (deep learning)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Class Activation Mapping (CAM) </a:t>
            </a:r>
          </a:p>
          <a:p>
            <a:r>
              <a:rPr lang="en-GB" dirty="0"/>
              <a:t>Baseline deep learning method of WSOL</a:t>
            </a:r>
          </a:p>
          <a:p>
            <a:r>
              <a:rPr lang="en-GB" dirty="0"/>
              <a:t>Feature activations in higher layers used to localize objects</a:t>
            </a:r>
          </a:p>
          <a:p>
            <a:pPr lvl="1"/>
            <a:r>
              <a:rPr lang="en-GB" dirty="0"/>
              <a:t>More related to object category</a:t>
            </a:r>
          </a:p>
          <a:p>
            <a:pPr lvl="1"/>
            <a:r>
              <a:rPr lang="en-GB" dirty="0"/>
              <a:t>Loss of spatial accuracy due to lower resolution</a:t>
            </a:r>
          </a:p>
          <a:p>
            <a:r>
              <a:rPr lang="en-GB" dirty="0"/>
              <a:t>Limitations</a:t>
            </a:r>
          </a:p>
          <a:p>
            <a:pPr lvl="1"/>
            <a:r>
              <a:rPr lang="en-GB" dirty="0"/>
              <a:t>Focus on discriminative parts of object: Object partly localized</a:t>
            </a:r>
          </a:p>
          <a:p>
            <a:pPr lvl="1"/>
            <a:r>
              <a:rPr lang="en-GB" dirty="0"/>
              <a:t>Parts in background may activate and be recognized as object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CAM research</a:t>
            </a:r>
          </a:p>
          <a:p>
            <a:pPr lvl="1"/>
            <a:r>
              <a:rPr lang="en-GB" dirty="0"/>
              <a:t>Use other techniques to overcome limitations</a:t>
            </a:r>
          </a:p>
          <a:p>
            <a:pPr lvl="2"/>
            <a:r>
              <a:rPr lang="en-GB" dirty="0"/>
              <a:t>E.g. region regularization (</a:t>
            </a:r>
            <a:r>
              <a:rPr lang="en-GB" dirty="0" err="1"/>
              <a:t>MinMaxCAM</a:t>
            </a:r>
            <a:r>
              <a:rPr lang="en-GB" dirty="0"/>
              <a:t>), gradient-weighted CAM (</a:t>
            </a:r>
            <a:r>
              <a:rPr lang="en-GB" dirty="0" err="1"/>
              <a:t>GradCAM</a:t>
            </a:r>
            <a:r>
              <a:rPr lang="en-GB" dirty="0"/>
              <a:t>), score-weighted CAM (</a:t>
            </a:r>
            <a:r>
              <a:rPr lang="en-GB" dirty="0" err="1"/>
              <a:t>ScoreCAM</a:t>
            </a:r>
            <a:r>
              <a:rPr lang="en-GB" dirty="0"/>
              <a:t>). </a:t>
            </a:r>
          </a:p>
          <a:p>
            <a:pPr lvl="1"/>
            <a:r>
              <a:rPr lang="en-GB" dirty="0"/>
              <a:t>Large field of research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9245F-1FCD-03F4-0DB0-2259B502ECEF}"/>
              </a:ext>
            </a:extLst>
          </p:cNvPr>
          <p:cNvGrpSpPr/>
          <p:nvPr/>
        </p:nvGrpSpPr>
        <p:grpSpPr>
          <a:xfrm>
            <a:off x="8768763" y="1399071"/>
            <a:ext cx="2507116" cy="3377604"/>
            <a:chOff x="8768763" y="1399071"/>
            <a:chExt cx="2507116" cy="3377604"/>
          </a:xfrm>
        </p:grpSpPr>
        <p:pic>
          <p:nvPicPr>
            <p:cNvPr id="5" name="Picture 2" descr="Class Activation Maps – Johannes S. Fischer">
              <a:extLst>
                <a:ext uri="{FF2B5EF4-FFF2-40B4-BE49-F238E27FC236}">
                  <a16:creationId xmlns:a16="http://schemas.microsoft.com/office/drawing/2014/main" id="{5F529A63-1806-96B3-2DCA-567C782E1A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768763" y="1399071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lass Activation Maps – Johannes S. Fischer">
              <a:extLst>
                <a:ext uri="{FF2B5EF4-FFF2-40B4-BE49-F238E27FC236}">
                  <a16:creationId xmlns:a16="http://schemas.microsoft.com/office/drawing/2014/main" id="{1EB1D08C-7C5B-42C3-9AC7-2B7363721C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768764" y="3104778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838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Problems of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BE" sz="3600" dirty="0"/>
              <a:t>Assumption of single object in image</a:t>
            </a:r>
          </a:p>
          <a:p>
            <a:r>
              <a:rPr lang="en-BE" sz="3600" dirty="0"/>
              <a:t>No prior-art for multiple instance WSOL!</a:t>
            </a:r>
          </a:p>
          <a:p>
            <a:r>
              <a:rPr lang="en-BE" sz="3600" dirty="0"/>
              <a:t>No evaluation protocol for multiple object instances</a:t>
            </a:r>
          </a:p>
          <a:p>
            <a:pPr marL="0" indent="0">
              <a:buNone/>
            </a:pPr>
            <a:endParaRPr lang="en-BE" sz="3600" dirty="0"/>
          </a:p>
          <a:p>
            <a:pPr>
              <a:buFont typeface="Wingdings" pitchFamily="2" charset="2"/>
              <a:buChar char="Ø"/>
            </a:pPr>
            <a:r>
              <a:rPr lang="en-BE" sz="3600" dirty="0"/>
              <a:t>Interesting to evaluate multi-instance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weakly supervised object localization using CAM-methods to localize multiple instances of the same class?</a:t>
            </a:r>
            <a:endParaRPr lang="en-GB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31812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This research</a:t>
            </a:r>
          </a:p>
          <a:p>
            <a:pPr lvl="1"/>
            <a:r>
              <a:rPr lang="en-GB" dirty="0"/>
              <a:t>Define novel evaluation metrics for multi-instance WSOL</a:t>
            </a:r>
          </a:p>
          <a:p>
            <a:pPr lvl="1"/>
            <a:r>
              <a:rPr lang="en-GB" dirty="0"/>
              <a:t>Benchmark multi-instance localization on specific CAM methods</a:t>
            </a:r>
          </a:p>
          <a:p>
            <a:pPr lvl="1"/>
            <a:r>
              <a:rPr lang="en-GB" dirty="0"/>
              <a:t>Investigate improvements for multi-instance WSOL</a:t>
            </a:r>
          </a:p>
        </p:txBody>
      </p:sp>
    </p:spTree>
    <p:extLst>
      <p:ext uri="{BB962C8B-B14F-4D97-AF65-F5344CB8AC3E}">
        <p14:creationId xmlns:p14="http://schemas.microsoft.com/office/powerpoint/2010/main" val="227814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p="http://schemas.openxmlformats.org/presentationml/2006/main"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8549</TotalTime>
  <Words>1162</Words>
  <Application>Microsoft Macintosh PowerPoint</Application>
  <PresentationFormat>Widescreen</PresentationFormat>
  <Paragraphs>306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Helvetica</vt:lpstr>
      <vt:lpstr>Helvetica Neue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Weakly supervised  object localization</vt:lpstr>
      <vt:lpstr>Content</vt:lpstr>
      <vt:lpstr>Introduction</vt:lpstr>
      <vt:lpstr>Context: Object recognition tasks</vt:lpstr>
      <vt:lpstr>Why WSOL?</vt:lpstr>
      <vt:lpstr>WSOL prior-art (deep learning)</vt:lpstr>
      <vt:lpstr>Problems of WSOL</vt:lpstr>
      <vt:lpstr>Research question</vt:lpstr>
      <vt:lpstr>Method</vt:lpstr>
      <vt:lpstr>Localization based on CAM methods</vt:lpstr>
      <vt:lpstr>Multiple-instance WSOL - Localization</vt:lpstr>
      <vt:lpstr>Multiple-instance WSOL – Datasets (Synthetic)</vt:lpstr>
      <vt:lpstr>Multiple-instance WSOL – Datasets (ImageNet-1k)</vt:lpstr>
      <vt:lpstr>Metrics – MaxBoxAccV3</vt:lpstr>
      <vt:lpstr>Multiple-instance WSOL - Metrics</vt:lpstr>
      <vt:lpstr>Multiple-instance WSOL - Improvements</vt:lpstr>
      <vt:lpstr>Experiments</vt:lpstr>
      <vt:lpstr>Localization performance – SYNTHETIC dataset</vt:lpstr>
      <vt:lpstr>Localization performance – SYNTHETIC dataset</vt:lpstr>
      <vt:lpstr>Localization performance at varying CAM thresholds</vt:lpstr>
      <vt:lpstr>Learning curves</vt:lpstr>
      <vt:lpstr>Qualitative analysis</vt:lpstr>
      <vt:lpstr>Next steps</vt:lpstr>
      <vt:lpstr>Next steps</vt:lpstr>
      <vt:lpstr>PowerPoint Presentation</vt:lpstr>
      <vt:lpstr>Backup</vt:lpstr>
      <vt:lpstr>CAM pixel value distributions</vt:lpstr>
      <vt:lpstr>Cumulative distribution function (CDF)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298</cp:revision>
  <dcterms:created xsi:type="dcterms:W3CDTF">2020-12-07T09:05:54Z</dcterms:created>
  <dcterms:modified xsi:type="dcterms:W3CDTF">2023-02-09T11:50:58Z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